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 autoAdjust="0"/>
  </p:normalViewPr>
  <p:slideViewPr>
    <p:cSldViewPr snapToGrid="0">
      <p:cViewPr varScale="1">
        <p:scale>
          <a:sx n="55" d="100"/>
          <a:sy n="55" d="100"/>
        </p:scale>
        <p:origin x="84" y="1272"/>
      </p:cViewPr>
      <p:guideLst/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145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hr-HR" smtClean="0"/>
              <a:t>30.9.2014.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hr-HR" smtClean="0"/>
              <a:t>30.9.2014.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Prostoručno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" name="Prostoručno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" name="Prostoručno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" name="Prostoručno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" name="Prostoručno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Prostoručno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Prostoručno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Prostoručno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" name="Prostoručno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Prostoručno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Prostoručno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Prostoručno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" name="Prostoručno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" name="Prostoručno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" name="Prostoručno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" name="Prostoručno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Prostoručno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" name="Prostoručno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5" name="Prostoručno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7" name="Prostoručno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8" name="Prostoručno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9" name="Prostoručno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40" name="Grupa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Prostoručn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" name="Prostoručn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" name="Prostoručn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" name="Prostoručn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Prostoručn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6" name="Prostoručn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7" name="Prostoručn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49" name="Prostoručno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grpSp>
        <p:nvGrpSpPr>
          <p:cNvPr id="50" name="Grupa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Prostoručno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2" name="Prostoručno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3" name="Prostoručno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4" name="Prostoručno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5" name="Prostoručno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6" name="Prostoručno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7" name="Prostoručno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8" name="Prostoručno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59" name="Prostoručno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0" name="Prostoručno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grpSp>
        <p:nvGrpSpPr>
          <p:cNvPr id="61" name="Grupa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Prostoručno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3" name="Prostoručno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4" name="Prostoručno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5" name="Prostoručno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6" name="Prostoručno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7" name="Prostoručno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8" name="Prostoručno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9" name="Prostoručno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0" name="Prostoručno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1" name="Prostoručno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2" name="Prostoručno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3" name="Prostoručno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4" name="Prostoručno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5" name="Prostoručno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6" name="Prostoručno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7" name="Prostoručno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8" name="Prostoručno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9" name="Prostoručno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0" name="Prostoručno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81" name="Grupa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Prostoručno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3" name="Prostoručno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4" name="Prostoručno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5" name="Prostoručno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6" name="Prostoručno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87" name="Grupa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Prostoručn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9" name="Prostoručn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0" name="Prostoručn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1" name="Prostoručn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2" name="Prostoručn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3" name="Prostoručn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94" name="Grupa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Prostoručno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6" name="Prostoručno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7" name="Prostoručno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8" name="Prostoručno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99" name="Grupa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Prostoručn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1" name="Prostoručn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2" name="Prostoručn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3" name="Prostoručn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4" name="Prostoručn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5" name="Prostoručn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106" name="Grupa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Prostoručn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8" name="Prostoručn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9" name="Prostoručn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0" name="Prostoručn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1" name="Prostoručn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2" name="Prostoručn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3" name="Prostoručn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4" name="Prostoručn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115" name="Prostoručno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16" name="Prostoručno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117" name="Grupa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Prostoručno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9" name="Prostoručno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0" name="Prostoručno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1" name="Prostoručno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2" name="Prostoručno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3" name="Prostoručno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4" name="Prostoručno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5" name="Prostoručno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6" name="Prostoručno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7" name="Prostoručno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8" name="Prostoručno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9" name="Prostoručno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0" name="Prostoručno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1" name="Prostoručno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2" name="Prostoručno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3" name="Prostoručno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4" name="Prostoručno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5" name="Prostoručno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6" name="Prostoručno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7" name="Prostoručno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8" name="Prostoručno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9" name="Prostoručno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0" name="Prostoručno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1" name="Prostoručno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2" name="Prostoručno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3" name="Prostoručno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4" name="Prostoručno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5" name="Prostoručno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146" name="Grupa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Prostoručno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8" name="Prostoručno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9" name="Prostoručno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0" name="Prostoručno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1" name="Prostoručno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2" name="Prostoručno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3" name="Prostoručno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4" name="Prostoručno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5" name="Prostoručno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6" name="Prostoručno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7" name="Prostoručno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8" name="Prostoručno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9" name="Prostoručno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0" name="Prostoručno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1" name="Prostoručno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2" name="Prostoručno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3" name="Prostoručno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4" name="Prostoručno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5" name="Prostoručno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6" name="Prostoručno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7" name="Prostoručno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8" name="Prostoručno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9" name="Prostoručno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0" name="Prostoručno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171" name="Grupa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Prostoručn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3" name="Prostoručn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4" name="Prostoručn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5" name="Prostoručn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6" name="Prostoručn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7" name="Prostoručn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8" name="Prostoručn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9" name="Prostoručn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03329" y="25785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30.9.2014.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30.9.2014.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30.9.2014.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30.9.2014.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hr-HR" smtClean="0"/>
              <a:t>30.9.2014.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hr-HR" smtClean="0"/>
              <a:t>30.9.2014.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ručno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7" name="Prostoručno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8" name="Prostoručno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grpSp>
        <p:nvGrpSpPr>
          <p:cNvPr id="9" name="Grupa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Prostoručn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Prostoručn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Prostoručno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" name="Prostoručn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Prostoru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Prostoru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Prostoru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" name="Prostoru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" name="Prostoru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" name="Prostoru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" name="Prostoru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Prostoru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" name="Prostoru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5" name="Prostoru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7" name="Prostoru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8" name="Prostoru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9" name="Prostoru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0" name="Prostoru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1" name="Prostoru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" name="Prostoru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" name="Prostoru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" name="Prostoru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Prostoru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6" name="Prostoru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7" name="Prostoru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9" name="Prostoru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0" name="Prostoru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1" name="Prostoru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2" name="Prostoru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3" name="Prostoru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4" name="Prostoru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5" name="Prostoru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6" name="Prostoru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7" name="Prostoru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8" name="Prostoru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9" name="Prostoru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0" name="Prostoru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1" name="Prostoru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2" name="Prostoru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3" name="Prostoru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4" name="Prostoru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5" name="Prostoru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6" name="Prostoru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7" name="Prostoru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8" name="Prostoru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9" name="Prostoru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0" name="Prostoru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1" name="Prostoru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2" name="Prostoru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3" name="Prostoru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4" name="Prostoru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5" name="Prostoru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6" name="Prostoru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7" name="Prostoru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8" name="Prostoru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9" name="Prostoru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0" name="Prostoru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1" name="Prostoru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2" name="Prostoru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3" name="Prostoru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4" name="Prostoru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5" name="Prostoru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6" name="Prostoru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7" name="Prostoru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8" name="Prostoru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9" name="Prostoru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0" name="Prostoru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1" name="Prostoru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2" name="Prostoru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93" name="Grupa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Prostoručno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5" name="Prostoručno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6" name="Prostoručno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7" name="Prostoručno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8" name="Prostoru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9" name="Prostoručno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0" name="Prostoručno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1" name="Prostoručno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2" name="Prostoručno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3" name="Prostoručno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4" name="Prostoručno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5" name="Prostoru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6" name="Prostoru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7" name="Prostoru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8" name="Prostoru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9" name="Prostoru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0" name="Prostoru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1" name="Prostoru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2" name="Prostoru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3" name="Prostoru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4" name="Prostoru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5" name="Prostoru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6" name="Prostoručn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7" name="Prostoručno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8" name="Prostoru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9" name="Prostoru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0" name="Prostoru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1" name="Prostoru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2" name="Prostoru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3" name="Prostoru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4" name="Prostoru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5" name="Prostoru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6" name="Prostoru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7" name="Prostoru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8" name="Prostoru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9" name="Prostoru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0" name="Prostoru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1" name="Prostoru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2" name="Prostoru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3" name="Prostoru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4" name="Prostoru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5" name="Prostoru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6" name="Prostoru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7" name="Prostoru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8" name="Prostoru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9" name="Prostoru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0" name="Prostoru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1" name="Prostoru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2" name="Prostoru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3" name="Prostoru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4" name="Prostoru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5" name="Prostoru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6" name="Prostoru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7" name="Prostoru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8" name="Prostoru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9" name="Prostoru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0" name="Prostoru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1" name="Prostoru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2" name="Prostoru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3" name="Prostoru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4" name="Prostoru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5" name="Prostoru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6" name="Prostoru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7" name="Prostoru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8" name="Prostoru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9" name="Prostoru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0" name="Prostoru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1" name="Prostoru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2" name="Prostoru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3" name="Prostoru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4" name="Prostoru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5" name="Prostoru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6" name="Prostoru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7" name="Prostoru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8" name="Prostoru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9" name="Prostoru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0" name="Prostoru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1" name="Prostoru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2" name="Prostoru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3" name="Prostoru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4" name="Prostoru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5" name="Prostoru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6" name="Prostoru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177" name="Grupa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Prostoručn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9" name="Prostoručn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0" name="Prostoručn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1" name="Prostoručn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2" name="Prostoru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3" name="Prostoručn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4" name="Prostoručn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5" name="Prostoručn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6" name="Prostoručn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7" name="Prostoručno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8" name="Prostoručn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9" name="Prostoru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0" name="Prostoru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1" name="Prostoru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2" name="Prostoru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3" name="Prostoru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4" name="Prostoru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5" name="Prostoru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6" name="Prostoru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7" name="Prostoru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8" name="Prostoru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9" name="Prostoru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0" name="Prostoručn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1" name="Prostoru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2" name="Prostoru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3" name="Prostoru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4" name="Prostoru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5" name="Prostoru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6" name="Prostoru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7" name="Prostoru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8" name="Prostoru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9" name="Prostoru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0" name="Prostoru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1" name="Prostoru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2" name="Prostoru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3" name="Prostoru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4" name="Prostoru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5" name="Prostoru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6" name="Prostoru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7" name="Prostoru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8" name="Prostoru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9" name="Prostoru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0" name="Prostoru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1" name="Prostoru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2" name="Prostoru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3" name="Prostoru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4" name="Prostoru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5" name="Prostoru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6" name="Prostoru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7" name="Prostoru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8" name="Prostoru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9" name="Prostoru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0" name="Prostoru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1" name="Prostoru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2" name="Prostoru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3" name="Prostoru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4" name="Prostoru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5" name="Prostoru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6" name="Prostoru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7" name="Prostoru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8" name="Prostoru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9" name="Prostoru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0" name="Prostoru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1" name="Prostoru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2" name="Prostoru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3" name="Prostoru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4" name="Prostoru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5" name="Prostoru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6" name="Prostoru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7" name="Prostoru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8" name="Prostoru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9" name="Prostoru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0" name="Prostoru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1" name="Prostoru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2" name="Prostoru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3" name="Prostoru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4" name="Prostoru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5" name="Prostoru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6" name="Prostoru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7" name="Prostoru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8" name="Prostoru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9" name="Prostoru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260" name="Grupa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Prostoručno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2" name="Prostoručno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3" name="Prostoručno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4" name="Prostoručno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5" name="Prostoručno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6" name="Prostoručno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7" name="Prostoručno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8" name="Prostoručno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9" name="Prostoručno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0" name="Prostoručno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1" name="Prostoručno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2" name="Prostoručno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3" name="Prostoručno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Prostoručno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5" name="Prostoručno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6" name="Prostoručno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7" name="Prostoručno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Prostoručno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9" name="Prostoručno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0" name="Prostoručno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1" name="Prostoručno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2" name="Prostoručno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3" name="Prostoručno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4" name="Prostoručno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Prostoručno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Prostoručno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7" name="Prostoručno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8" name="Prostoručno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289" name="Grupa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Prostoručno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1" name="Elipsa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2" name="Prostoručno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3" name="Prostoručno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4" name="Prostoručno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5" name="Prostoručno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6" name="Prostoručno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7" name="Prostoručno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8" name="Prostoručno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9" name="Prostoručno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0" name="Prostoručno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1" name="Prostoručno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2" name="Prostoručno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3" name="Prostoručno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4" name="Prostoručno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5" name="Prostoručno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6" name="Prostoručno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7" name="Prostoručno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8" name="Prostoručno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9" name="Prostoručno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310" name="Prostoručno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grpSp>
        <p:nvGrpSpPr>
          <p:cNvPr id="311" name="Grupa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Prostoručno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3" name="Prostoručno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4" name="Prostoručno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5" name="Prostoručno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6" name="Prostoručno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7" name="Prostoručno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8" name="Prostoručno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9" name="Prostoručno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0" name="Prostoručno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1" name="Prostoručno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2" name="Prostoručno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3" name="Prostoručno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4" name="Prostoručno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5" name="Prostoručno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6" name="Prostoručno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7" name="Prostoručno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8" name="Prostoručno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9" name="Prostoručno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0" name="Prostoručno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1" name="Prostoručno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2" name="Prostoručno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3" name="Prostoručno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4" name="Prostoručno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5" name="Prostoručno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6" name="Prostoručno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7" name="Prostoručno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8" name="Prostoručno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9" name="Prostoručno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0" name="Prostoručno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1" name="Prostoručno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2" name="Prostoručno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3" name="Prostoručno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4" name="Prostoručno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5" name="Prostoručno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6" name="Prostoručno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7" name="Prostoručno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upa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Prostoručno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6" name="Prostoručno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7" name="Prostoručno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8" name="Prostoručno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9" name="Prostoručno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0" name="Prostoručno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1" name="Prostoručno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2" name="Prostoručno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3" name="Prostoručno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4" name="Prostoručno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5" name="Prostoručno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6" name="Prostoručno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7" name="Prostoručno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8" name="Prostoručno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9" name="Prostoručno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0" name="Prostoručno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1" name="Prostoručno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2" name="Prostoručno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3" name="Prostoručno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4" name="Prostoručno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5" name="Prostoručno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6" name="Prostoručno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7" name="Prostoručno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8" name="Prostoručno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9" name="Prostoručno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0" name="Prostoručno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1" name="Prostoručno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2" name="Prostoručno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3" name="Prostoručno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4" name="Prostoručno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5" name="Prostoručno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6" name="Prostoručno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7" name="Prostoručno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8" name="Prostoručno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9" name="Prostoručno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0" name="Prostoručno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1" name="Prostoručno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2" name="Prostoručno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3" name="Prostoručno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4" name="Prostoručno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5" name="Prostoručno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6" name="Prostoručno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7" name="Prostoručno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8" name="Prostoručno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9" name="Prostoručno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20" name="Prostoručno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21" name="Prostoručno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Prostoručno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7" name="Prostoručno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8" name="Prostoručno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9" name="Prostoručno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0" name="Prostoručno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1" name="Prostoručno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2" name="Prostoručno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3" name="Prostoručno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4" name="Prostoručno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Prostoručno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0" name="Prostoručno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1" name="Prostoručno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2" name="Prostoručno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3" name="Prostoručno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4" name="Prostoručno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5" name="Prostoručno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Prostoručno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4" name="Prostoručno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5" name="Prostoručno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6" name="Prostoručno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7" name="Prostoručno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8" name="Prostoručno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</p:grpSp>
      <p:grpSp>
        <p:nvGrpSpPr>
          <p:cNvPr id="422" name="Grupa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Prostoru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4" name="Prostoru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5" name="Prostoru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6" name="Prostoru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7" name="Prostoru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8" name="Prostoru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9" name="Prostoru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0" name="Prostoru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431" name="Grupa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Prostoru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3" name="Prostoru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4" name="Prostoru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5" name="Prostoru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6" name="Prostoru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7" name="Prostoru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8" name="Prostoru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9" name="Prostoru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440" name="Grupa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Prostoručn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2" name="Prostoručn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3" name="Prostoručn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4" name="Prostoručn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5" name="Prostoručn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6" name="Prostoručn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7" name="Prostoručn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8" name="Prostoručn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30.9.2014.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30.9.2014.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30.9.2014.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30.9.2014.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8" name="Prostoručno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9" name="Prostoručno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grpSp>
        <p:nvGrpSpPr>
          <p:cNvPr id="10" name="Grupa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Prostoručn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Prostoručn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Prostoručno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Prostoručno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Prostoručno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26" name="Grupa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Prostoručno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" name="Prostoručno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" name="Prostoručno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" name="Prostoručno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Prostoručno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34" name="Grupa 16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Prostoručno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7" name="Prostoručno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8" name="Prostoručno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9" name="Prostoručno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0" name="Prostoručno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1" name="Prostoručno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" name="Prostoručno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43" name="Grupa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Prostoručno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Prostoručno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6" name="Prostoručno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7" name="Prostoručno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9" name="Prostoručno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0" name="Prostoručno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1" name="Prostoručno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52" name="Grupa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Prostoru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4" name="Prostoru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5" name="Prostoru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6" name="Prostoru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7" name="Prostoru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8" name="Prostoru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9" name="Prostoru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0" name="Prostoru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61" name="Grupa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Prostoručn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3" name="Prostoručn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4" name="Prostoručn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5" name="Prostoručn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6" name="Prostoručn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7" name="Prostoručn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8" name="Prostoručn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9" name="Prostoručn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hr-HR" smtClean="0"/>
              <a:pPr/>
              <a:t>30.9.2014.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190999" y="635000"/>
            <a:ext cx="6426201" cy="2921000"/>
          </a:xfrm>
        </p:spPr>
        <p:txBody>
          <a:bodyPr>
            <a:normAutofit/>
          </a:bodyPr>
          <a:lstStyle/>
          <a:p>
            <a:pPr marL="0" indent="0" algn="ctr" defTabSz="914400">
              <a:spcBef>
                <a:spcPct val="0"/>
              </a:spcBef>
              <a:buNone/>
            </a:pPr>
            <a:r>
              <a:rPr lang="hr-HR" sz="6600" b="0" i="0" dirty="0" smtClean="0">
                <a:solidFill>
                  <a:schemeClr val="tx1"/>
                </a:solidFill>
                <a:latin typeface="Cambria"/>
              </a:rPr>
              <a:t>Prezent aktivni glagola 1. konjugacije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892300" y="330200"/>
            <a:ext cx="835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Način navođenja latinskih glagola</a:t>
            </a:r>
            <a:endParaRPr lang="hr-HR" sz="40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1066800" y="2070100"/>
            <a:ext cx="26924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dirty="0"/>
              <a:t>o</a:t>
            </a:r>
            <a:r>
              <a:rPr lang="hr-HR" sz="2800" dirty="0" smtClean="0"/>
              <a:t>blik na –o (1.l.sg.prez.akt.)</a:t>
            </a:r>
            <a:endParaRPr lang="hr-HR" sz="2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3975100" y="2070100"/>
            <a:ext cx="23368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dirty="0"/>
              <a:t>b</a:t>
            </a:r>
            <a:r>
              <a:rPr lang="hr-HR" sz="2800" dirty="0" smtClean="0"/>
              <a:t>roj konjugacije</a:t>
            </a:r>
            <a:endParaRPr lang="hr-HR" sz="2800" dirty="0"/>
          </a:p>
        </p:txBody>
      </p:sp>
      <p:sp>
        <p:nvSpPr>
          <p:cNvPr id="5" name="Dvostruke uglate zagrade 4"/>
          <p:cNvSpPr/>
          <p:nvPr/>
        </p:nvSpPr>
        <p:spPr>
          <a:xfrm>
            <a:off x="6426200" y="2070099"/>
            <a:ext cx="3822700" cy="954107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6731000" y="2070100"/>
            <a:ext cx="32131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dirty="0"/>
              <a:t>i</a:t>
            </a:r>
            <a:r>
              <a:rPr lang="hr-HR" sz="2800" dirty="0" smtClean="0"/>
              <a:t>nfinitiv glagola – ovisi o konjugaciji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78325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892300" y="330200"/>
            <a:ext cx="835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Glagoli 1. konjugacije</a:t>
            </a:r>
            <a:endParaRPr lang="hr-HR" sz="40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1066800" y="2070100"/>
            <a:ext cx="2692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dirty="0" smtClean="0"/>
              <a:t>amo</a:t>
            </a:r>
            <a:endParaRPr lang="hr-HR" sz="2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3975100" y="2070100"/>
            <a:ext cx="635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dirty="0" smtClean="0"/>
              <a:t>1.</a:t>
            </a:r>
            <a:endParaRPr lang="hr-HR" sz="2800" dirty="0"/>
          </a:p>
        </p:txBody>
      </p:sp>
      <p:sp>
        <p:nvSpPr>
          <p:cNvPr id="5" name="Dvostruke uglate zagrade 4"/>
          <p:cNvSpPr/>
          <p:nvPr/>
        </p:nvSpPr>
        <p:spPr>
          <a:xfrm>
            <a:off x="5308600" y="2070101"/>
            <a:ext cx="3683000" cy="52322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5473700" y="2070100"/>
            <a:ext cx="32131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dirty="0" err="1" smtClean="0"/>
              <a:t>amare</a:t>
            </a:r>
            <a:endParaRPr lang="hr-HR" sz="28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1206500" y="3200400"/>
            <a:ext cx="7785100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 err="1" smtClean="0"/>
              <a:t>sano</a:t>
            </a:r>
            <a:r>
              <a:rPr lang="hr-HR" sz="3200" dirty="0" smtClean="0"/>
              <a:t> 1. (</a:t>
            </a:r>
            <a:r>
              <a:rPr lang="hr-HR" sz="3200" dirty="0" err="1" smtClean="0"/>
              <a:t>sanare</a:t>
            </a:r>
            <a:r>
              <a:rPr lang="hr-HR" sz="32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 smtClean="0"/>
              <a:t>do 1. (dare)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 smtClean="0"/>
              <a:t>canto 1. (</a:t>
            </a:r>
            <a:r>
              <a:rPr lang="hr-HR" sz="3200" dirty="0" err="1" smtClean="0"/>
              <a:t>cantare</a:t>
            </a:r>
            <a:r>
              <a:rPr lang="hr-HR" sz="32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 err="1" smtClean="0"/>
              <a:t>pugno</a:t>
            </a:r>
            <a:r>
              <a:rPr lang="hr-HR" sz="3200" dirty="0" smtClean="0"/>
              <a:t> 1. (</a:t>
            </a:r>
            <a:r>
              <a:rPr lang="hr-HR" sz="3200" dirty="0" err="1" smtClean="0"/>
              <a:t>pugnare</a:t>
            </a:r>
            <a:r>
              <a:rPr lang="hr-HR" sz="3200" dirty="0" smtClean="0"/>
              <a:t>)</a:t>
            </a:r>
          </a:p>
          <a:p>
            <a:r>
              <a:rPr lang="hr-HR" sz="3200" dirty="0" smtClean="0"/>
              <a:t> 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02058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PREZENT AKTIVNI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t</a:t>
            </a:r>
            <a:r>
              <a:rPr lang="hr-HR" sz="3600" dirty="0" smtClean="0"/>
              <a:t>vorba: prezentska osnova + nastavci</a:t>
            </a:r>
          </a:p>
          <a:p>
            <a:r>
              <a:rPr lang="hr-HR" sz="3600" dirty="0"/>
              <a:t>p</a:t>
            </a:r>
            <a:r>
              <a:rPr lang="hr-HR" sz="3600" dirty="0" smtClean="0"/>
              <a:t>rezentska osnova – </a:t>
            </a:r>
            <a:r>
              <a:rPr lang="hr-HR" sz="3600" dirty="0" smtClean="0">
                <a:solidFill>
                  <a:srgbClr val="C00000"/>
                </a:solidFill>
              </a:rPr>
              <a:t>INFINITIV BEZ NASTAVKA –RE</a:t>
            </a:r>
          </a:p>
          <a:p>
            <a:pPr marL="45720" indent="0">
              <a:buNone/>
            </a:pPr>
            <a:endParaRPr lang="hr-H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4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NASTAVCI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4900" y="1485900"/>
            <a:ext cx="9931400" cy="4851400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C00000"/>
                </a:solidFill>
              </a:rPr>
              <a:t>1.-</a:t>
            </a:r>
            <a:r>
              <a:rPr lang="hr-HR" sz="3600" dirty="0" smtClean="0">
                <a:solidFill>
                  <a:srgbClr val="C00000"/>
                </a:solidFill>
              </a:rPr>
              <a:t>O</a:t>
            </a:r>
            <a:endParaRPr lang="hr-HR" sz="3600" b="1" dirty="0" smtClean="0">
              <a:solidFill>
                <a:srgbClr val="FF0000"/>
              </a:solidFill>
            </a:endParaRPr>
          </a:p>
          <a:p>
            <a:r>
              <a:rPr lang="hr-HR" sz="3600" dirty="0" smtClean="0"/>
              <a:t>2.-S</a:t>
            </a:r>
          </a:p>
          <a:p>
            <a:r>
              <a:rPr lang="hr-HR" sz="3600" dirty="0" smtClean="0"/>
              <a:t>3.-T</a:t>
            </a:r>
          </a:p>
          <a:p>
            <a:r>
              <a:rPr lang="hr-HR" sz="3600" dirty="0" smtClean="0"/>
              <a:t>1.-MUS </a:t>
            </a:r>
            <a:r>
              <a:rPr lang="hr-HR" sz="3600" dirty="0" smtClean="0"/>
              <a:t>                                               </a:t>
            </a:r>
          </a:p>
          <a:p>
            <a:r>
              <a:rPr lang="hr-HR" sz="3600" dirty="0" smtClean="0"/>
              <a:t>2</a:t>
            </a:r>
            <a:r>
              <a:rPr lang="hr-HR" sz="3600" dirty="0" smtClean="0"/>
              <a:t>.-TIS</a:t>
            </a:r>
          </a:p>
          <a:p>
            <a:r>
              <a:rPr lang="hr-HR" sz="3600" dirty="0" smtClean="0"/>
              <a:t>3.-NT</a:t>
            </a:r>
            <a:endParaRPr lang="hr-HR" sz="3600" dirty="0"/>
          </a:p>
        </p:txBody>
      </p:sp>
      <p:sp>
        <p:nvSpPr>
          <p:cNvPr id="4" name="Strelica udesno 3"/>
          <p:cNvSpPr/>
          <p:nvPr/>
        </p:nvSpPr>
        <p:spPr>
          <a:xfrm>
            <a:off x="4132385" y="1625887"/>
            <a:ext cx="8001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esna vitičasta zagrada 5"/>
          <p:cNvSpPr/>
          <p:nvPr/>
        </p:nvSpPr>
        <p:spPr>
          <a:xfrm>
            <a:off x="4210050" y="2362200"/>
            <a:ext cx="1130300" cy="3530600"/>
          </a:xfrm>
          <a:prstGeom prst="rightBrace">
            <a:avLst>
              <a:gd name="adj1" fmla="val 8333"/>
              <a:gd name="adj2" fmla="val 5036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 udesno 6"/>
          <p:cNvSpPr/>
          <p:nvPr/>
        </p:nvSpPr>
        <p:spPr>
          <a:xfrm>
            <a:off x="6045201" y="3911600"/>
            <a:ext cx="1142999" cy="393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7632700" y="3441701"/>
            <a:ext cx="302503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DODAJU SE NA OSNOVU</a:t>
            </a:r>
            <a:endParaRPr lang="hr-HR" sz="3600" b="1" dirty="0">
              <a:solidFill>
                <a:srgbClr val="FF0000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5616331" y="1485900"/>
            <a:ext cx="541996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PREPISUJE SE IZ GLAGOLA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5532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3380" y="820420"/>
            <a:ext cx="3665220" cy="1440180"/>
          </a:xfrm>
        </p:spPr>
        <p:txBody>
          <a:bodyPr/>
          <a:lstStyle/>
          <a:p>
            <a:pPr algn="ctr"/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hr-HR" sz="3600" dirty="0" smtClean="0">
                <a:solidFill>
                  <a:srgbClr val="C00000"/>
                </a:solidFill>
              </a:rPr>
              <a:t>AMO ( prepisano iz glagola)</a:t>
            </a:r>
          </a:p>
          <a:p>
            <a:pPr marL="502920" indent="-457200">
              <a:buAutoNum type="arabicPeriod"/>
            </a:pPr>
            <a:r>
              <a:rPr lang="hr-HR" sz="3600" dirty="0" smtClean="0"/>
              <a:t>AMA-S</a:t>
            </a:r>
          </a:p>
          <a:p>
            <a:pPr marL="502920" indent="-457200">
              <a:buAutoNum type="arabicPeriod"/>
            </a:pPr>
            <a:r>
              <a:rPr lang="hr-HR" sz="3600" dirty="0" smtClean="0"/>
              <a:t>AMA-T</a:t>
            </a:r>
          </a:p>
          <a:p>
            <a:pPr marL="45720" indent="0">
              <a:buNone/>
            </a:pPr>
            <a:r>
              <a:rPr lang="hr-HR" sz="3600" dirty="0" smtClean="0"/>
              <a:t>1. AMA-MUS</a:t>
            </a:r>
          </a:p>
          <a:p>
            <a:pPr marL="502920" indent="-457200">
              <a:buAutoNum type="arabicPeriod" startAt="2"/>
            </a:pPr>
            <a:r>
              <a:rPr lang="hr-HR" sz="3600" dirty="0" smtClean="0"/>
              <a:t>AMA-TIS</a:t>
            </a:r>
          </a:p>
          <a:p>
            <a:pPr marL="502920" indent="-457200">
              <a:buAutoNum type="arabicPeriod" startAt="2"/>
            </a:pPr>
            <a:r>
              <a:rPr lang="hr-HR" sz="3600" dirty="0" smtClean="0"/>
              <a:t>AMA-NT</a:t>
            </a:r>
            <a:endParaRPr lang="hr-HR" sz="36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73380" y="2438400"/>
            <a:ext cx="3832860" cy="240792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AMO 1. (AMARE)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9829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2100" y="800100"/>
            <a:ext cx="2667000" cy="1041400"/>
          </a:xfrm>
        </p:spPr>
        <p:txBody>
          <a:bodyPr/>
          <a:lstStyle/>
          <a:p>
            <a:pPr algn="ctr"/>
            <a:r>
              <a:rPr lang="hr-HR" dirty="0" smtClean="0"/>
              <a:t>VJEŽBA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87700" y="457200"/>
            <a:ext cx="7967980" cy="539750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DO 1. (DARE)</a:t>
            </a:r>
          </a:p>
          <a:p>
            <a:pPr marL="502920" indent="-457200">
              <a:buAutoNum type="arabicPeriod"/>
            </a:pPr>
            <a:r>
              <a:rPr lang="hr-HR" sz="3600" dirty="0" smtClean="0">
                <a:solidFill>
                  <a:srgbClr val="C00000"/>
                </a:solidFill>
              </a:rPr>
              <a:t>DO </a:t>
            </a:r>
            <a:r>
              <a:rPr lang="hr-HR" sz="3600" dirty="0">
                <a:solidFill>
                  <a:srgbClr val="C00000"/>
                </a:solidFill>
              </a:rPr>
              <a:t>( prepisano iz glagola)</a:t>
            </a:r>
          </a:p>
          <a:p>
            <a:pPr marL="502920" indent="-457200">
              <a:buAutoNum type="arabicPeriod"/>
            </a:pPr>
            <a:r>
              <a:rPr lang="hr-HR" sz="3600" dirty="0" smtClean="0"/>
              <a:t>DA-S</a:t>
            </a:r>
            <a:endParaRPr lang="hr-HR" sz="3600" dirty="0"/>
          </a:p>
          <a:p>
            <a:pPr marL="502920" indent="-457200">
              <a:buAutoNum type="arabicPeriod"/>
            </a:pPr>
            <a:r>
              <a:rPr lang="hr-HR" sz="3600" dirty="0" smtClean="0"/>
              <a:t>DA-T</a:t>
            </a:r>
            <a:endParaRPr lang="hr-HR" sz="3600" dirty="0"/>
          </a:p>
          <a:p>
            <a:pPr marL="45720" indent="0">
              <a:buNone/>
            </a:pPr>
            <a:r>
              <a:rPr lang="hr-HR" sz="3600" dirty="0"/>
              <a:t>1. </a:t>
            </a:r>
            <a:r>
              <a:rPr lang="hr-HR" sz="3600" dirty="0" smtClean="0"/>
              <a:t>DA-MUS</a:t>
            </a:r>
            <a:endParaRPr lang="hr-HR" sz="3600" dirty="0"/>
          </a:p>
          <a:p>
            <a:pPr marL="502920" indent="-457200">
              <a:buAutoNum type="arabicPeriod" startAt="2"/>
            </a:pPr>
            <a:r>
              <a:rPr lang="hr-HR" sz="3600" dirty="0" smtClean="0"/>
              <a:t>DA-TIS</a:t>
            </a:r>
            <a:endParaRPr lang="hr-HR" sz="3600" dirty="0"/>
          </a:p>
          <a:p>
            <a:pPr marL="502920" indent="-457200">
              <a:buAutoNum type="arabicPeriod" startAt="2"/>
            </a:pPr>
            <a:r>
              <a:rPr lang="hr-HR" sz="3600" dirty="0" smtClean="0"/>
              <a:t>DA-NT</a:t>
            </a:r>
            <a:endParaRPr lang="hr-HR" sz="3600" dirty="0"/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23392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873590"/>
          </a:xfrm>
        </p:spPr>
        <p:txBody>
          <a:bodyPr/>
          <a:lstStyle/>
          <a:p>
            <a:r>
              <a:rPr lang="hr-HR" dirty="0" smtClean="0"/>
              <a:t>GLAGOLA BITI – </a:t>
            </a:r>
            <a:r>
              <a:rPr lang="hr-HR" dirty="0" smtClean="0">
                <a:solidFill>
                  <a:srgbClr val="C00000"/>
                </a:solidFill>
              </a:rPr>
              <a:t>SUM, ESSE, FUI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52500" y="952500"/>
            <a:ext cx="9710928" cy="5372100"/>
          </a:xfrm>
        </p:spPr>
        <p:txBody>
          <a:bodyPr>
            <a:noAutofit/>
          </a:bodyPr>
          <a:lstStyle/>
          <a:p>
            <a:r>
              <a:rPr lang="hr-HR" sz="3600" dirty="0" smtClean="0"/>
              <a:t>PREZENT GLAGOLA SUM, ESSE, FUI</a:t>
            </a:r>
          </a:p>
          <a:p>
            <a:r>
              <a:rPr lang="hr-HR" sz="3600" dirty="0" smtClean="0"/>
              <a:t>1.SUM - jesam</a:t>
            </a:r>
          </a:p>
          <a:p>
            <a:r>
              <a:rPr lang="hr-HR" sz="3600" dirty="0" smtClean="0"/>
              <a:t>2.ES - jesi</a:t>
            </a:r>
          </a:p>
          <a:p>
            <a:r>
              <a:rPr lang="hr-HR" sz="3600" dirty="0" smtClean="0"/>
              <a:t>3.EST – je/jest</a:t>
            </a:r>
          </a:p>
          <a:p>
            <a:r>
              <a:rPr lang="hr-HR" sz="3600" dirty="0" smtClean="0"/>
              <a:t>1.SUMUS - jesmo</a:t>
            </a:r>
          </a:p>
          <a:p>
            <a:r>
              <a:rPr lang="hr-HR" sz="3600" dirty="0" smtClean="0"/>
              <a:t>2.ESTIS - jeste</a:t>
            </a:r>
          </a:p>
          <a:p>
            <a:r>
              <a:rPr lang="hr-HR" sz="3600" dirty="0" smtClean="0"/>
              <a:t>3.SUNT - jesu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40758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CC19BDF-0B42-4393-86BE-D95370E6B1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za školske ustanove (za široki zaslon)</Template>
  <TotalTime>0</TotalTime>
  <Words>174</Words>
  <Application>Microsoft Office PowerPoint</Application>
  <PresentationFormat>Široki zaslon</PresentationFormat>
  <Paragraphs>50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Cambria</vt:lpstr>
      <vt:lpstr>Back to School 16x9</vt:lpstr>
      <vt:lpstr>Prezent aktivni glagola 1. konjugacije</vt:lpstr>
      <vt:lpstr>PowerPointova prezentacija</vt:lpstr>
      <vt:lpstr>PowerPointova prezentacija</vt:lpstr>
      <vt:lpstr>PREZENT AKTIVNI</vt:lpstr>
      <vt:lpstr>NASTAVCI</vt:lpstr>
      <vt:lpstr>PRIMJER</vt:lpstr>
      <vt:lpstr>VJEŽBA</vt:lpstr>
      <vt:lpstr>GLAGOLA BITI – SUM, ESSE, FUI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2014-09-30T03:19:37Z</dcterms:created>
  <dcterms:modified xsi:type="dcterms:W3CDTF">2014-09-30T12:16:29Z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